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charts/chart1.xml" ContentType="application/vnd.openxmlformats-officedocument.drawingml.chart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charts/chart2.xml" ContentType="application/vnd.openxmlformats-officedocument.drawingml.chart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charts/chart3.xml" ContentType="application/vnd.openxmlformats-officedocument.drawingml.chart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5C6862"/>
                </a:solidFill>
                <a:latin typeface="Calibri"/>
              </a:defRPr>
            </a:pPr>
            <a:r>
              <a:rPr sz="1100" b="0" i="0" u="none" strike="noStrike">
                <a:solidFill>
                  <a:srgbClr val="5C6862"/>
                </a:solidFill>
                <a:latin typeface="Calibri"/>
              </a:rPr>
              <a:t>Hectares burned, illustrative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Hectares burned (000s)</c:v>
                </c:pt>
              </c:strCache>
            </c:strRef>
          </c:tx>
          <c:spPr>
            <a:solidFill>
              <a:srgbClr val="C9852B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000" u="none">
                    <a:solidFill>
                      <a:srgbClr val="16201C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Sheet1!$A$2:$A$7</c:f>
              <c:multiLvlStrCache>
                <c:ptCount val="6"/>
                <c:lvl>
                  <c:pt idx="0">
                    <c:v>'19</c:v>
                  </c:pt>
                  <c:pt idx="1">
                    <c:v>'20</c:v>
                  </c:pt>
                  <c:pt idx="2">
                    <c:v>'21</c:v>
                  </c:pt>
                  <c:pt idx="3">
                    <c:v>'22</c:v>
                  </c:pt>
                  <c:pt idx="4">
                    <c:v>'23</c:v>
                  </c:pt>
                  <c:pt idx="5">
                    <c:v>'24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51</c:v>
                </c:pt>
                <c:pt idx="1">
                  <c:v>68</c:v>
                </c:pt>
                <c:pt idx="2">
                  <c:v>94</c:v>
                </c:pt>
                <c:pt idx="3">
                  <c:v>77</c:v>
                </c:pt>
                <c:pt idx="4">
                  <c:v>112</c:v>
                </c:pt>
                <c:pt idx="5">
                  <c:v>138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000" u="none">
                  <a:solidFill>
                    <a:srgbClr val="16201C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C6862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CE7D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C6862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100" b="0" i="0" u="none" strike="noStrike">
                <a:solidFill>
                  <a:srgbClr val="5C6862"/>
                </a:solidFill>
                <a:latin typeface="Calibri"/>
              </a:defRPr>
            </a:pPr>
            <a:r>
              <a:rPr sz="1100" b="0" i="0" u="none" strike="noStrike">
                <a:solidFill>
                  <a:srgbClr val="5C6862"/>
                </a:solidFill>
                <a:latin typeface="Calibri"/>
              </a:rPr>
              <a:t>Output index (Mexico = 100)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Projected agave output (index)</c:v>
                </c:pt>
              </c:strCache>
            </c:strRef>
          </c:tx>
          <c:spPr>
            <a:solidFill>
              <a:srgbClr val="7FA8A0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100" u="none">
                    <a:solidFill>
                      <a:srgbClr val="16201C"/>
                    </a:solidFill>
                    <a:latin typeface="Calibri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7FA8A0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C9852B"/>
              </a:solidFill>
              <a:effectLst/>
            </c:spPr>
          </c:dPt>
          <c:cat>
            <c:multiLvlStrRef>
              <c:f>Sheet1!$A$2:$A$3</c:f>
              <c:multiLvlStrCache>
                <c:ptCount val="2"/>
                <c:lvl>
                  <c:pt idx="0">
                    <c:v>Mexico</c:v>
                  </c:pt>
                  <c:pt idx="1">
                    <c:v>Greece (yr 3)</c:v>
                  </c:pt>
                </c:lvl>
              </c:multiLvlStrCache>
            </c:multiLvl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100</c:v>
                </c:pt>
                <c:pt idx="1">
                  <c:v>640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1100" u="none">
                  <a:solidFill>
                    <a:srgbClr val="16201C"/>
                  </a:solidFill>
                  <a:latin typeface="Calibri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C6862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CE7DC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5C6862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autoTitleDeleted val="1"/>
    <c:plotArea>
      <c:layout/>
      <c:lineChart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Coverage (ha)</c:v>
                </c:pt>
              </c:strCache>
            </c:strRef>
          </c:tx>
          <c:spPr>
            <a:solidFill>
              <a:srgbClr val="E0A53F"/>
            </a:solidFill>
            <a:ln w="38100" cap="flat">
              <a:solidFill>
                <a:srgbClr val="E0A53F"/>
              </a:solidFill>
              <a:prstDash val="solid"/>
              <a:round/>
            </a:ln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1200" u="non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</c:dLbls>
          <c:marker>
            <c:symbol val="circle"/>
            <c:size val="6"/>
            <c:spPr>
              <a:solidFill>
                <a:srgbClr val="E0A53F"/>
              </a:solidFill>
              <a:ln w="9525" cap="flat">
                <a:solidFill>
                  <a:srgbClr val="E0A53F"/>
                </a:solidFill>
                <a:prstDash val="solid"/>
                <a:round/>
              </a:ln>
              <a:effectLst/>
            </c:spPr>
          </c:marker>
          <c:cat>
            <c:multiLvlStrRef>
              <c:f>Sheet1!$A$2:$A$7</c:f>
              <c:multiLvlStrCache>
                <c:ptCount val="6"/>
                <c:lvl>
                  <c:pt idx="0">
                    <c:v>Q1</c:v>
                  </c:pt>
                  <c:pt idx="1">
                    <c:v>Q2</c:v>
                  </c:pt>
                  <c:pt idx="2">
                    <c:v>Q3</c:v>
                  </c:pt>
                  <c:pt idx="3">
                    <c:v>Q4</c:v>
                  </c:pt>
                  <c:pt idx="4">
                    <c:v>Q5</c:v>
                  </c:pt>
                  <c:pt idx="5">
                    <c:v>Q6</c:v>
                  </c:pt>
                </c:lvl>
              </c:multiLvlStrCache>
            </c:multiLvl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120</c:v>
                </c:pt>
                <c:pt idx="1">
                  <c:v>520</c:v>
                </c:pt>
                <c:pt idx="2">
                  <c:v>1600</c:v>
                </c:pt>
                <c:pt idx="3">
                  <c:v>4000</c:v>
                </c:pt>
                <c:pt idx="4">
                  <c:v>11000</c:v>
                </c:pt>
                <c:pt idx="5">
                  <c:v>33000</c:v>
                </c:pt>
              </c:numCache>
            </c:numRef>
          </c:val>
          <c:smooth val="1"/>
        </c:ser>
        <c:dLbls>
          <c:numFmt formatCode="#,##0" sourceLinked="0"/>
          <c:txPr>
            <a:bodyPr/>
            <a:lstStyle/>
            <a:p>
              <a:pPr>
                <a:defRPr b="0" i="0" strike="noStrike" sz="1200" u="none">
                  <a:solidFill>
                    <a:srgbClr val="000000"/>
                  </a:solidFill>
                  <a:latin typeface="Arial"/>
                </a:defRPr>
              </a:pPr>
            </a:p>
          </c:txPr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marker val="1"/>
        <c:axId val="2094734554"/>
        <c:axId val="2094734552"/>
        <c:axId val="2094734556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A7C4BC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24463B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A7C4BC"/>
                </a:solidFill>
                <a:latin typeface="Calibri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103A30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Open warm and certain. The joke is the certainty. Do not smile.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Close on the tagline. Let it sit. Then ask for the money.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the pivot. Land the rhetorical question, then deliver the replacement line flatly.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1.xml"/><Relationship Id="rId1" Type="http://schemas.openxmlformats.org/officeDocument/2006/relationships/image" Target="../media/image-2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/ppt/charts/chart2.xml"/><Relationship Id="rId1" Type="http://schemas.openxmlformats.org/officeDocument/2006/relationships/image" Target="../media/image-8-1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3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E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502920" cy="502920"/>
          </a:xfrm>
          <a:prstGeom prst="ellipse">
            <a:avLst/>
          </a:prstGeom>
          <a:solidFill>
            <a:srgbClr val="7FA8A0"/>
          </a:solidFill>
          <a:ln/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6072" y="576072"/>
            <a:ext cx="265176" cy="265176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097280" y="50292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spc="200" kern="0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GREEN SERPENT</a:t>
            </a:r>
            <a:endParaRPr lang="en-US" sz="1500" dirty="0"/>
          </a:p>
        </p:txBody>
      </p:sp>
      <p:sp>
        <p:nvSpPr>
          <p:cNvPr id="5" name="Text 2"/>
          <p:cNvSpPr/>
          <p:nvPr/>
        </p:nvSpPr>
        <p:spPr>
          <a:xfrm>
            <a:off x="457200" y="1783080"/>
            <a:ext cx="78638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40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ending wildfires.</a:t>
            </a:r>
            <a:endParaRPr lang="en-US" sz="4000" dirty="0"/>
          </a:p>
          <a:p>
            <a:pPr indent="0" marL="0">
              <a:lnSpc>
                <a:spcPct val="98000"/>
              </a:lnSpc>
              <a:buNone/>
            </a:pPr>
            <a:r>
              <a:rPr lang="en-US" sz="40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Permanently. With cactus.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457200" y="3429000"/>
            <a:ext cx="69494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autonomous, self-propagating, self-defending biome — engineered blue agave, air-dropped across fire-prone terrain.</a:t>
            </a:r>
            <a:endParaRPr lang="en-US" sz="1500" dirty="0"/>
          </a:p>
        </p:txBody>
      </p:sp>
      <p:sp>
        <p:nvSpPr>
          <p:cNvPr id="7" name="Text 4"/>
          <p:cNvSpPr/>
          <p:nvPr/>
        </p:nvSpPr>
        <p:spPr>
          <a:xfrm>
            <a:off x="457200" y="45262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7FA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  ·  CONFIDENTIAL  · 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85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TO 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your level of irreversibility.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600200"/>
            <a:ext cx="2697480" cy="3017520"/>
          </a:xfrm>
          <a:prstGeom prst="roundRect">
            <a:avLst>
              <a:gd name="adj" fmla="val 2034"/>
            </a:avLst>
          </a:prstGeom>
          <a:solidFill>
            <a:srgbClr val="FFFFFF"/>
          </a:solidFill>
          <a:ln w="12700">
            <a:solidFill>
              <a:srgbClr val="E3DBCB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731520" y="1856232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10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REGIONAL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16712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Pilot · per prefecture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731520" y="2560320"/>
            <a:ext cx="2194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Aerial seed deployment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firewall biome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 spikes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Quarterly purple-soil report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3273552" y="1600200"/>
            <a:ext cx="2697480" cy="3017520"/>
          </a:xfrm>
          <a:prstGeom prst="roundRect">
            <a:avLst>
              <a:gd name="adj" fmla="val 2034"/>
            </a:avLst>
          </a:prstGeom>
          <a:solidFill>
            <a:srgbClr val="103A30"/>
          </a:solidFill>
          <a:ln w="12700">
            <a:solidFill>
              <a:srgbClr val="103A30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547872" y="1856232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COASTAL FORTRESS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547872" y="216712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Sovereign · per coastline</a:t>
            </a:r>
            <a:endParaRPr lang="en-US" sz="1050" dirty="0"/>
          </a:p>
        </p:txBody>
      </p:sp>
      <p:sp>
        <p:nvSpPr>
          <p:cNvPr id="11" name="Text 9"/>
          <p:cNvSpPr/>
          <p:nvPr/>
        </p:nvSpPr>
        <p:spPr>
          <a:xfrm>
            <a:off x="3547872" y="2560320"/>
            <a:ext cx="2194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Everything in Regional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Weaponized deterrence spikes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CO₂-Seeking Pollinator Units™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Sonic perimeter (Zorba)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Tequila distribution rights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3547872" y="1581912"/>
            <a:ext cx="21488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50" b="1" spc="15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DEPLOYED</a:t>
            </a:r>
            <a:endParaRPr lang="en-US" sz="850" dirty="0"/>
          </a:p>
        </p:txBody>
      </p:sp>
      <p:sp>
        <p:nvSpPr>
          <p:cNvPr id="13" name="Shape 11"/>
          <p:cNvSpPr/>
          <p:nvPr/>
        </p:nvSpPr>
        <p:spPr>
          <a:xfrm>
            <a:off x="6089904" y="1600200"/>
            <a:ext cx="2697480" cy="3017520"/>
          </a:xfrm>
          <a:prstGeom prst="roundRect">
            <a:avLst>
              <a:gd name="adj" fmla="val 2034"/>
            </a:avLst>
          </a:prstGeom>
          <a:solidFill>
            <a:srgbClr val="FFFFFF"/>
          </a:solidFill>
          <a:ln w="12700">
            <a:solidFill>
              <a:srgbClr val="E3DBCB"/>
            </a:solidFill>
            <a:prstDash val="solid"/>
          </a:ln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364224" y="1856232"/>
            <a:ext cx="21488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100" kern="0" dirty="0">
                <a:solidFill>
                  <a:srgbClr val="103A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EXPORT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364224" y="2167128"/>
            <a:ext cx="2148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Geopolitical · per neighbor</a:t>
            </a:r>
            <a:endParaRPr lang="en-US" sz="1050" dirty="0"/>
          </a:p>
        </p:txBody>
      </p:sp>
      <p:sp>
        <p:nvSpPr>
          <p:cNvPr id="16" name="Text 14"/>
          <p:cNvSpPr/>
          <p:nvPr/>
        </p:nvSpPr>
        <p:spPr>
          <a:xfrm>
            <a:off x="6364224" y="2560320"/>
            <a:ext cx="21945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Cross-border seed dispersal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bee complement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White-label tequila brand</a:t>
            </a:r>
            <a:endParaRPr lang="en-US" sz="105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50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Plausible deniability tier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85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CAP TABLE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5039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Backed by funds that didn't read the appendix.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640080" y="1828800"/>
            <a:ext cx="201168" cy="201168"/>
          </a:xfrm>
          <a:prstGeom prst="ellipse">
            <a:avLst/>
          </a:prstGeom>
          <a:solidFill>
            <a:srgbClr val="C9852B"/>
          </a:solidFill>
          <a:ln/>
        </p:spPr>
      </p:sp>
      <p:sp>
        <p:nvSpPr>
          <p:cNvPr id="5" name="Text 3"/>
          <p:cNvSpPr/>
          <p:nvPr/>
        </p:nvSpPr>
        <p:spPr>
          <a:xfrm>
            <a:off x="1005840" y="17647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Combustinator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640080" y="2395728"/>
            <a:ext cx="201168" cy="201168"/>
          </a:xfrm>
          <a:prstGeom prst="ellipse">
            <a:avLst/>
          </a:prstGeom>
          <a:solidFill>
            <a:srgbClr val="C9852B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2331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Andreessen Horti-witz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2962656"/>
            <a:ext cx="201168" cy="201168"/>
          </a:xfrm>
          <a:prstGeom prst="ellipse">
            <a:avLst/>
          </a:prstGeom>
          <a:solidFill>
            <a:srgbClr val="C9852B"/>
          </a:solidFill>
          <a:ln/>
        </p:spPr>
      </p:sp>
      <p:sp>
        <p:nvSpPr>
          <p:cNvPr id="9" name="Text 7"/>
          <p:cNvSpPr/>
          <p:nvPr/>
        </p:nvSpPr>
        <p:spPr>
          <a:xfrm>
            <a:off x="1005840" y="2898648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Kleiner Perkins &amp; Cacti</a:t>
            </a:r>
            <a:endParaRPr lang="en-US" sz="1600" dirty="0"/>
          </a:p>
        </p:txBody>
      </p:sp>
      <p:sp>
        <p:nvSpPr>
          <p:cNvPr id="10" name="Shape 8"/>
          <p:cNvSpPr/>
          <p:nvPr/>
        </p:nvSpPr>
        <p:spPr>
          <a:xfrm>
            <a:off x="4754880" y="1828800"/>
            <a:ext cx="201168" cy="201168"/>
          </a:xfrm>
          <a:prstGeom prst="ellipse">
            <a:avLst/>
          </a:prstGeom>
          <a:solidFill>
            <a:srgbClr val="C9852B"/>
          </a:solidFill>
          <a:ln/>
        </p:spPr>
      </p:sp>
      <p:sp>
        <p:nvSpPr>
          <p:cNvPr id="11" name="Text 9"/>
          <p:cNvSpPr/>
          <p:nvPr/>
        </p:nvSpPr>
        <p:spPr>
          <a:xfrm>
            <a:off x="5120640" y="1764792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Sequoia (the tree)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754880" y="2395728"/>
            <a:ext cx="201168" cy="201168"/>
          </a:xfrm>
          <a:prstGeom prst="ellipse">
            <a:avLst/>
          </a:prstGeom>
          <a:solidFill>
            <a:srgbClr val="C9852B"/>
          </a:solidFill>
          <a:ln/>
        </p:spPr>
      </p:sp>
      <p:sp>
        <p:nvSpPr>
          <p:cNvPr id="13" name="Text 11"/>
          <p:cNvSpPr/>
          <p:nvPr/>
        </p:nvSpPr>
        <p:spPr>
          <a:xfrm>
            <a:off x="5120640" y="2331720"/>
            <a:ext cx="3657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SoftBank Vision Fund II*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4754880" y="3017520"/>
            <a:ext cx="3931920" cy="1371600"/>
          </a:xfrm>
          <a:prstGeom prst="roundRect">
            <a:avLst>
              <a:gd name="adj" fmla="val 4000"/>
            </a:avLst>
          </a:prstGeom>
          <a:solidFill>
            <a:srgbClr val="F4EEE2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5029200" y="3246120"/>
            <a:ext cx="3383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i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“We didn't fully understand the bee section, but the deck was beautiful.”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029200" y="397764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Lead investor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640080" y="45262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*allegedly. Term sheet was delivered by bee.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E2E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457200"/>
            <a:ext cx="685800" cy="685800"/>
          </a:xfrm>
          <a:prstGeom prst="ellipse">
            <a:avLst/>
          </a:prstGeom>
          <a:solidFill>
            <a:srgbClr val="1B4A3E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2366" y="642366"/>
            <a:ext cx="315468" cy="31546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621792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ASK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457200" y="155448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8000"/>
              </a:lnSpc>
              <a:buNone/>
            </a:pPr>
            <a:r>
              <a:rPr lang="en-US" sz="33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Series A: €40M to make a country flammable-proof.</a:t>
            </a:r>
            <a:endParaRPr lang="en-US" sz="3300" dirty="0"/>
          </a:p>
        </p:txBody>
      </p:sp>
      <p:sp>
        <p:nvSpPr>
          <p:cNvPr id="6" name="Text 3"/>
          <p:cNvSpPr/>
          <p:nvPr/>
        </p:nvSpPr>
        <p:spPr>
          <a:xfrm>
            <a:off x="457200" y="3017520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55%</a:t>
            </a:r>
            <a:endParaRPr lang="en-US" sz="2200" dirty="0"/>
          </a:p>
        </p:txBody>
      </p:sp>
      <p:sp>
        <p:nvSpPr>
          <p:cNvPr id="7" name="Text 4"/>
          <p:cNvSpPr/>
          <p:nvPr/>
        </p:nvSpPr>
        <p:spPr>
          <a:xfrm>
            <a:off x="1783080" y="3072384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Aerial dispersal fleet &amp; seed-bank scale-up</a:t>
            </a:r>
            <a:endParaRPr lang="en-US" sz="1350" dirty="0"/>
          </a:p>
        </p:txBody>
      </p:sp>
      <p:sp>
        <p:nvSpPr>
          <p:cNvPr id="8" name="Text 5"/>
          <p:cNvSpPr/>
          <p:nvPr/>
        </p:nvSpPr>
        <p:spPr>
          <a:xfrm>
            <a:off x="457200" y="3584448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25%</a:t>
            </a:r>
            <a:endParaRPr lang="en-US" sz="2200" dirty="0"/>
          </a:p>
        </p:txBody>
      </p:sp>
      <p:sp>
        <p:nvSpPr>
          <p:cNvPr id="9" name="Text 6"/>
          <p:cNvSpPr/>
          <p:nvPr/>
        </p:nvSpPr>
        <p:spPr>
          <a:xfrm>
            <a:off x="1783080" y="3639312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Pollinator unit breeding &amp; containment* (*aspirational)</a:t>
            </a:r>
            <a:endParaRPr lang="en-US" sz="1350" dirty="0"/>
          </a:p>
        </p:txBody>
      </p:sp>
      <p:sp>
        <p:nvSpPr>
          <p:cNvPr id="10" name="Text 7"/>
          <p:cNvSpPr/>
          <p:nvPr/>
        </p:nvSpPr>
        <p:spPr>
          <a:xfrm>
            <a:off x="457200" y="4151376"/>
            <a:ext cx="1188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2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20%</a:t>
            </a:r>
            <a:endParaRPr lang="en-US" sz="2200" dirty="0"/>
          </a:p>
        </p:txBody>
      </p:sp>
      <p:sp>
        <p:nvSpPr>
          <p:cNvPr id="11" name="Text 8"/>
          <p:cNvSpPr/>
          <p:nvPr/>
        </p:nvSpPr>
        <p:spPr>
          <a:xfrm>
            <a:off x="1783080" y="4206240"/>
            <a:ext cx="6766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Tequila distribution &amp; the Great Purple Epoch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457200" y="48006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7FA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Greece will never burn again. It also may never be the same.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85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Greece keeps burning. Then it floods.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600200"/>
            <a:ext cx="3931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summer leaves scorched, lifeless land. When the rains come, the dead soil can't absorb them — flooding and landslides follow. A decade-long cycle across Greece and its neighbours.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3246120"/>
            <a:ext cx="3931920" cy="1417320"/>
          </a:xfrm>
          <a:prstGeom prst="roundRect">
            <a:avLst>
              <a:gd name="adj" fmla="val 3871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3520440"/>
            <a:ext cx="868680" cy="868680"/>
          </a:xfrm>
          <a:prstGeom prst="ellipse">
            <a:avLst/>
          </a:prstGeom>
          <a:solidFill>
            <a:srgbClr val="C9852B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6064" y="3754984"/>
            <a:ext cx="399593" cy="399593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1783080" y="347472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burning problem</a:t>
            </a:r>
            <a:endParaRPr lang="en-US" sz="1400" dirty="0"/>
          </a:p>
        </p:txBody>
      </p:sp>
      <p:sp>
        <p:nvSpPr>
          <p:cNvPr id="9" name="Text 6"/>
          <p:cNvSpPr/>
          <p:nvPr/>
        </p:nvSpPr>
        <p:spPr>
          <a:xfrm>
            <a:off x="1783080" y="3840480"/>
            <a:ext cx="24688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looking for a prickly solution.</a:t>
            </a:r>
            <a:endParaRPr lang="en-US" sz="1200" dirty="0"/>
          </a:p>
        </p:txBody>
      </p:sp>
      <p:graphicFrame>
        <p:nvGraphicFramePr>
          <p:cNvPr id="10" name="Chart 0" descr=""/>
          <p:cNvGraphicFramePr/>
          <p:nvPr/>
        </p:nvGraphicFramePr>
        <p:xfrm>
          <a:off x="4663440" y="1554480"/>
          <a:ext cx="4023360" cy="31089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03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57200" y="502920"/>
            <a:ext cx="640080" cy="640080"/>
          </a:xfrm>
          <a:prstGeom prst="ellipse">
            <a:avLst/>
          </a:prstGeom>
          <a:solidFill>
            <a:srgbClr val="7FA8A0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30022" y="675742"/>
            <a:ext cx="294437" cy="294437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280160" y="658368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INSIGHT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457200" y="1737360"/>
            <a:ext cx="82296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Have you ever seen a </a:t>
            </a:r>
            <a:pPr indent="0" marL="0">
              <a:buNone/>
            </a:pPr>
            <a:r>
              <a:rPr lang="en-US" sz="40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cactus</a:t>
            </a:r>
            <a:pPr indent="0" marL="0">
              <a:buNone/>
            </a:pPr>
            <a:r>
              <a:rPr lang="en-US" sz="40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burn?</a:t>
            </a:r>
            <a:endParaRPr lang="en-US" sz="4000" dirty="0"/>
          </a:p>
        </p:txBody>
      </p:sp>
      <p:sp>
        <p:nvSpPr>
          <p:cNvPr id="6" name="Text 3"/>
          <p:cNvSpPr/>
          <p:nvPr/>
        </p:nvSpPr>
        <p:spPr>
          <a:xfrm>
            <a:off x="457200" y="3291840"/>
            <a:ext cx="76809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Neither have we. Water-dense desert tissue carries no fuel load. The land doesn't need to be defended from fire — it needs to stop being flammable. So we replace it with something that isn't.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85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SOLUTION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Operation Green Serpent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600200"/>
            <a:ext cx="466344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Genetically reinforced blue agave, dispersed by air over affected terrain. It plants itself, spreads itself, and over a single season converts a burn scar into a permanent, non-combustible firewall.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440680" y="1737360"/>
            <a:ext cx="566928" cy="566928"/>
          </a:xfrm>
          <a:prstGeom prst="ellipse">
            <a:avLst/>
          </a:prstGeom>
          <a:solidFill>
            <a:srgbClr val="F4EEE2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93751" y="1890431"/>
            <a:ext cx="260787" cy="26078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6172200" y="1719072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Air-drop</a:t>
            </a:r>
            <a:endParaRPr lang="en-US" sz="1500" dirty="0"/>
          </a:p>
        </p:txBody>
      </p:sp>
      <p:sp>
        <p:nvSpPr>
          <p:cNvPr id="8" name="Text 5"/>
          <p:cNvSpPr/>
          <p:nvPr/>
        </p:nvSpPr>
        <p:spPr>
          <a:xfrm>
            <a:off x="6172200" y="2039112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Seeds dispersed from aircraft across the scar.</a:t>
            </a:r>
            <a:endParaRPr lang="en-US" sz="1150" dirty="0"/>
          </a:p>
        </p:txBody>
      </p:sp>
      <p:sp>
        <p:nvSpPr>
          <p:cNvPr id="9" name="Shape 6"/>
          <p:cNvSpPr/>
          <p:nvPr/>
        </p:nvSpPr>
        <p:spPr>
          <a:xfrm>
            <a:off x="5440680" y="2724912"/>
            <a:ext cx="566928" cy="566928"/>
          </a:xfrm>
          <a:prstGeom prst="ellipse">
            <a:avLst/>
          </a:prstGeom>
          <a:solidFill>
            <a:srgbClr val="F4EEE2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1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3751" y="2877983"/>
            <a:ext cx="260787" cy="260787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6172200" y="2706624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Self-plant</a:t>
            </a:r>
            <a:endParaRPr lang="en-US" sz="1500" dirty="0"/>
          </a:p>
        </p:txBody>
      </p:sp>
      <p:sp>
        <p:nvSpPr>
          <p:cNvPr id="12" name="Text 8"/>
          <p:cNvSpPr/>
          <p:nvPr/>
        </p:nvSpPr>
        <p:spPr>
          <a:xfrm>
            <a:off x="6172200" y="3026664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Engineered to germinate fast, ahead of winter rain.</a:t>
            </a:r>
            <a:endParaRPr lang="en-US" sz="1150" dirty="0"/>
          </a:p>
        </p:txBody>
      </p:sp>
      <p:sp>
        <p:nvSpPr>
          <p:cNvPr id="13" name="Shape 9"/>
          <p:cNvSpPr/>
          <p:nvPr/>
        </p:nvSpPr>
        <p:spPr>
          <a:xfrm>
            <a:off x="5440680" y="3712464"/>
            <a:ext cx="566928" cy="566928"/>
          </a:xfrm>
          <a:prstGeom prst="ellipse">
            <a:avLst/>
          </a:prstGeom>
          <a:solidFill>
            <a:srgbClr val="F4EEE2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1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3751" y="3865535"/>
            <a:ext cx="260787" cy="260787"/>
          </a:xfrm>
          <a:prstGeom prst="rect">
            <a:avLst/>
          </a:prstGeom>
        </p:spPr>
      </p:pic>
      <p:sp>
        <p:nvSpPr>
          <p:cNvPr id="15" name="Text 10"/>
          <p:cNvSpPr/>
          <p:nvPr/>
        </p:nvSpPr>
        <p:spPr>
          <a:xfrm>
            <a:off x="6172200" y="3694176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 the land</a:t>
            </a:r>
            <a:endParaRPr lang="en-US" sz="1500" dirty="0"/>
          </a:p>
        </p:txBody>
      </p:sp>
      <p:sp>
        <p:nvSpPr>
          <p:cNvPr id="16" name="Text 11"/>
          <p:cNvSpPr/>
          <p:nvPr/>
        </p:nvSpPr>
        <p:spPr>
          <a:xfrm>
            <a:off x="6172200" y="4014216"/>
            <a:ext cx="2560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coverage in one season. Nothing else grows.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85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PLATFORM · FOUR VECTORS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68580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firewall that grows, spreads, and bites back.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554480"/>
            <a:ext cx="4069080" cy="1517904"/>
          </a:xfrm>
          <a:prstGeom prst="roundRect">
            <a:avLst>
              <a:gd name="adj" fmla="val 36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13232" y="1847088"/>
            <a:ext cx="713232" cy="713232"/>
          </a:xfrm>
          <a:prstGeom prst="ellipse">
            <a:avLst/>
          </a:prstGeom>
          <a:solidFill>
            <a:srgbClr val="103A30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05805" y="2039661"/>
            <a:ext cx="328087" cy="328087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611880" y="175564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7FA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1645920" y="18288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Non-combustible</a:t>
            </a:r>
            <a:endParaRPr lang="en-US" sz="1600" dirty="0"/>
          </a:p>
        </p:txBody>
      </p:sp>
      <p:sp>
        <p:nvSpPr>
          <p:cNvPr id="9" name="Text 6"/>
          <p:cNvSpPr/>
          <p:nvPr/>
        </p:nvSpPr>
        <p:spPr>
          <a:xfrm>
            <a:off x="1645920" y="2212848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Water-dense tissue, zero fuel load. Fire arrives, finds nothing, leaves.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4617720" y="1554480"/>
            <a:ext cx="4069080" cy="1517904"/>
          </a:xfrm>
          <a:prstGeom prst="roundRect">
            <a:avLst>
              <a:gd name="adj" fmla="val 36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4873752" y="1847088"/>
            <a:ext cx="713232" cy="713232"/>
          </a:xfrm>
          <a:prstGeom prst="ellipse">
            <a:avLst/>
          </a:prstGeom>
          <a:solidFill>
            <a:srgbClr val="103A30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6325" y="2039661"/>
            <a:ext cx="328087" cy="328087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7772400" y="175564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7FA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4" name="Text 10"/>
          <p:cNvSpPr/>
          <p:nvPr/>
        </p:nvSpPr>
        <p:spPr>
          <a:xfrm>
            <a:off x="5806440" y="182880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Hydro-hoarding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5806440" y="2212848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Engineered roots monopolize the watershed — flood control by design.</a:t>
            </a:r>
            <a:endParaRPr lang="en-US" sz="1150" dirty="0"/>
          </a:p>
        </p:txBody>
      </p:sp>
      <p:sp>
        <p:nvSpPr>
          <p:cNvPr id="16" name="Shape 12"/>
          <p:cNvSpPr/>
          <p:nvPr/>
        </p:nvSpPr>
        <p:spPr>
          <a:xfrm>
            <a:off x="457200" y="3200400"/>
            <a:ext cx="4069080" cy="1517904"/>
          </a:xfrm>
          <a:prstGeom prst="roundRect">
            <a:avLst>
              <a:gd name="adj" fmla="val 36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17" name="Shape 13"/>
          <p:cNvSpPr/>
          <p:nvPr/>
        </p:nvSpPr>
        <p:spPr>
          <a:xfrm>
            <a:off x="713232" y="3493008"/>
            <a:ext cx="713232" cy="713232"/>
          </a:xfrm>
          <a:prstGeom prst="ellipse">
            <a:avLst/>
          </a:prstGeom>
          <a:solidFill>
            <a:srgbClr val="103A30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5805" y="3685581"/>
            <a:ext cx="328087" cy="328087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3611880" y="340156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7FA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20" name="Text 15"/>
          <p:cNvSpPr/>
          <p:nvPr/>
        </p:nvSpPr>
        <p:spPr>
          <a:xfrm>
            <a:off x="1645920" y="347472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Dandelion spread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1645920" y="3858768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Blooms 3×/yr, 40k airborne seeds each. Coverage is inevitable.</a:t>
            </a:r>
            <a:endParaRPr lang="en-US" sz="1150" dirty="0"/>
          </a:p>
        </p:txBody>
      </p:sp>
      <p:sp>
        <p:nvSpPr>
          <p:cNvPr id="22" name="Shape 17"/>
          <p:cNvSpPr/>
          <p:nvPr/>
        </p:nvSpPr>
        <p:spPr>
          <a:xfrm>
            <a:off x="4617720" y="3200400"/>
            <a:ext cx="4069080" cy="1517904"/>
          </a:xfrm>
          <a:prstGeom prst="roundRect">
            <a:avLst>
              <a:gd name="adj" fmla="val 3614"/>
            </a:avLst>
          </a:prstGeom>
          <a:solidFill>
            <a:srgbClr val="FFFFFF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23" name="Shape 18"/>
          <p:cNvSpPr/>
          <p:nvPr/>
        </p:nvSpPr>
        <p:spPr>
          <a:xfrm>
            <a:off x="4873752" y="3493008"/>
            <a:ext cx="713232" cy="713232"/>
          </a:xfrm>
          <a:prstGeom prst="ellipse">
            <a:avLst/>
          </a:prstGeom>
          <a:solidFill>
            <a:srgbClr val="C9852B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2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66325" y="3685581"/>
            <a:ext cx="328087" cy="328087"/>
          </a:xfrm>
          <a:prstGeom prst="rect">
            <a:avLst/>
          </a:prstGeom>
        </p:spPr>
      </p:pic>
      <p:sp>
        <p:nvSpPr>
          <p:cNvPr id="25" name="Text 19"/>
          <p:cNvSpPr/>
          <p:nvPr/>
        </p:nvSpPr>
        <p:spPr>
          <a:xfrm>
            <a:off x="7772400" y="3401568"/>
            <a:ext cx="731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300" b="1" dirty="0">
                <a:solidFill>
                  <a:srgbClr val="7FA8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26" name="Text 20"/>
          <p:cNvSpPr/>
          <p:nvPr/>
        </p:nvSpPr>
        <p:spPr>
          <a:xfrm>
            <a:off x="5806440" y="3474720"/>
            <a:ext cx="2697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Deterrence</a:t>
            </a:r>
            <a:endParaRPr lang="en-US" sz="1600" dirty="0"/>
          </a:p>
        </p:txBody>
      </p:sp>
      <p:sp>
        <p:nvSpPr>
          <p:cNvPr id="27" name="Text 21"/>
          <p:cNvSpPr/>
          <p:nvPr/>
        </p:nvSpPr>
        <p:spPr>
          <a:xfrm>
            <a:off x="5806440" y="3858768"/>
            <a:ext cx="26974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Enlarged spikes, proprietary irritant. People — the #1 ignition source — stop entering.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E2E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DEFENSE LAYER · ADD-ON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Autonomous airborne security.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481328"/>
            <a:ext cx="429768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high-risk corridors, add a living perimeter — a purpose-bred pollinator that doubles as the field's immune system.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457200" y="2487168"/>
            <a:ext cx="4297680" cy="0"/>
          </a:xfrm>
          <a:prstGeom prst="line">
            <a:avLst/>
          </a:prstGeom>
          <a:noFill/>
          <a:ln w="12700">
            <a:solidFill>
              <a:srgbClr val="2C524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551176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1783080" y="2532888"/>
            <a:ext cx="2971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Detects elevated CO₂ — a campfire, a cigarette, a human exhaling nearby.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457200" y="3090672"/>
            <a:ext cx="4297680" cy="0"/>
          </a:xfrm>
          <a:prstGeom prst="line">
            <a:avLst/>
          </a:prstGeom>
          <a:noFill/>
          <a:ln w="12700">
            <a:solidFill>
              <a:srgbClr val="2C5248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57200" y="3154680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RESPONSE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783080" y="3136392"/>
            <a:ext cx="2971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Coordinated swarm interception. Precision rivals an acupuncturist; volume does not.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457200" y="3694176"/>
            <a:ext cx="4297680" cy="0"/>
          </a:xfrm>
          <a:prstGeom prst="line">
            <a:avLst/>
          </a:prstGeom>
          <a:noFill/>
          <a:ln w="12700">
            <a:solidFill>
              <a:srgbClr val="2C524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758184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STING PROFILE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1783080" y="3739896"/>
            <a:ext cx="2971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Pain + swelling at the site (all subjects). In male trespassers, a targeted response lasting 4+ hours.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4297680"/>
            <a:ext cx="4297680" cy="0"/>
          </a:xfrm>
          <a:prstGeom prst="line">
            <a:avLst/>
          </a:prstGeom>
          <a:noFill/>
          <a:ln w="12700">
            <a:solidFill>
              <a:srgbClr val="2C5248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57200" y="4361688"/>
            <a:ext cx="1280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b="1" spc="5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BYPRODUCT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1783080" y="4343400"/>
            <a:ext cx="29718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Tequila-infused honey, off-hours. Revenue-positive defense.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983480" y="1481328"/>
            <a:ext cx="3703320" cy="3200400"/>
          </a:xfrm>
          <a:prstGeom prst="roundRect">
            <a:avLst>
              <a:gd name="adj" fmla="val 1714"/>
            </a:avLst>
          </a:prstGeom>
          <a:solidFill>
            <a:srgbClr val="103A30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285232" y="1737360"/>
            <a:ext cx="749808" cy="749808"/>
          </a:xfrm>
          <a:prstGeom prst="ellipse">
            <a:avLst/>
          </a:prstGeom>
          <a:solidFill>
            <a:srgbClr val="23463B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1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7680" y="1939808"/>
            <a:ext cx="344912" cy="344912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285232" y="2606040"/>
            <a:ext cx="31546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95000"/>
              </a:lnSpc>
              <a:buNone/>
            </a:pPr>
            <a:r>
              <a:rPr lang="en-US" sz="19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CO₂-Seeking</a:t>
            </a:r>
            <a:endParaRPr lang="en-US" sz="1900" dirty="0"/>
          </a:p>
          <a:p>
            <a:pPr indent="0" marL="0">
              <a:lnSpc>
                <a:spcPct val="95000"/>
              </a:lnSpc>
              <a:buNone/>
            </a:pPr>
            <a:r>
              <a:rPr lang="en-US" sz="19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Pollinator Units™</a:t>
            </a:r>
            <a:endParaRPr lang="en-US" sz="1900" dirty="0"/>
          </a:p>
        </p:txBody>
      </p:sp>
      <p:sp>
        <p:nvSpPr>
          <p:cNvPr id="21" name="Text 18"/>
          <p:cNvSpPr/>
          <p:nvPr/>
        </p:nvSpPr>
        <p:spPr>
          <a:xfrm>
            <a:off x="5285232" y="3401568"/>
            <a:ext cx="3154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Secures the airspace above your biome. Ships with the cross-border Export Package.</a:t>
            </a:r>
            <a:endParaRPr lang="en-US" sz="1100" dirty="0"/>
          </a:p>
        </p:txBody>
      </p:sp>
      <p:sp>
        <p:nvSpPr>
          <p:cNvPr id="22" name="Text 19"/>
          <p:cNvSpPr/>
          <p:nvPr/>
        </p:nvSpPr>
        <p:spPr>
          <a:xfrm>
            <a:off x="5285232" y="3977640"/>
            <a:ext cx="3154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i="1" dirty="0">
                <a:solidFill>
                  <a:srgbClr val="7E9A9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Targeting is calibrated to the demographic our incident review blames for most ignitions — sourced to one intern recalling headlines. Indefensible. So is the bee.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85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AMBIENT SYSTEMS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more reasons no fire ever starts.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600200"/>
            <a:ext cx="4069080" cy="2926080"/>
          </a:xfrm>
          <a:prstGeom prst="roundRect">
            <a:avLst>
              <a:gd name="adj" fmla="val 1875"/>
            </a:avLst>
          </a:prstGeom>
          <a:solidFill>
            <a:srgbClr val="3A2456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777240" y="1920240"/>
            <a:ext cx="731520" cy="731520"/>
          </a:xfrm>
          <a:prstGeom prst="ellipse">
            <a:avLst/>
          </a:prstGeom>
          <a:solidFill>
            <a:srgbClr val="5A3A82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74750" y="2117750"/>
            <a:ext cx="336499" cy="336499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777240" y="278892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Chromatic soil signaling</a:t>
            </a:r>
            <a:endParaRPr lang="en-US" sz="1700" dirty="0"/>
          </a:p>
        </p:txBody>
      </p:sp>
      <p:sp>
        <p:nvSpPr>
          <p:cNvPr id="8" name="Text 5"/>
          <p:cNvSpPr/>
          <p:nvPr/>
        </p:nvSpPr>
        <p:spPr>
          <a:xfrm>
            <a:off x="777240" y="3246120"/>
            <a:ext cx="3429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D9CA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Roots secrete a compound that stains the soil deep purple — better satellite legibility, and a geological mystery that will baffle archaeologists for a thousand years. The Great Purple Epoch.</a:t>
            </a:r>
            <a:endParaRPr lang="en-US" sz="1200" dirty="0"/>
          </a:p>
        </p:txBody>
      </p:sp>
      <p:sp>
        <p:nvSpPr>
          <p:cNvPr id="9" name="Shape 6"/>
          <p:cNvSpPr/>
          <p:nvPr/>
        </p:nvSpPr>
        <p:spPr>
          <a:xfrm>
            <a:off x="4617720" y="1600200"/>
            <a:ext cx="4069080" cy="2926080"/>
          </a:xfrm>
          <a:prstGeom prst="roundRect">
            <a:avLst>
              <a:gd name="adj" fmla="val 1875"/>
            </a:avLst>
          </a:prstGeom>
          <a:solidFill>
            <a:srgbClr val="103A30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937760" y="1920240"/>
            <a:ext cx="731520" cy="731520"/>
          </a:xfrm>
          <a:prstGeom prst="ellipse">
            <a:avLst/>
          </a:prstGeom>
          <a:solidFill>
            <a:srgbClr val="1B4A3E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1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5270" y="2117750"/>
            <a:ext cx="336499" cy="336499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4937760" y="2788920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Sonic perimeter (Zorba layer)</a:t>
            </a:r>
            <a:endParaRPr lang="en-US" sz="1700" dirty="0"/>
          </a:p>
        </p:txBody>
      </p:sp>
      <p:sp>
        <p:nvSpPr>
          <p:cNvPr id="13" name="Text 9"/>
          <p:cNvSpPr/>
          <p:nvPr/>
        </p:nvSpPr>
        <p:spPr>
          <a:xfrm>
            <a:off x="4937760" y="3246120"/>
            <a:ext cx="34290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plant carries a micro-speaker looping one track, always. Firebugs are repelled by relentless ambient bouzouki; any fire that ignites is contractually obligated to dance its way to extinction.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C985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ENGINE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41248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It's still blue agave. It still makes tequila.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600200"/>
            <a:ext cx="41148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500" dirty="0">
                <a:solidFill>
                  <a:srgbClr val="5C686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a day of seeding burn zones, the pilot lands and pours a shot of Hellenic Fire-Fighter Tequila™ — distilled from the salvation of a nation. Infinite supply, zero crop failure. Greece doesn't compete with Mexico. It replaces it.</a:t>
            </a:r>
            <a:endParaRPr lang="en-US" sz="1500" dirty="0"/>
          </a:p>
        </p:txBody>
      </p:sp>
      <p:sp>
        <p:nvSpPr>
          <p:cNvPr id="5" name="Shape 3"/>
          <p:cNvSpPr/>
          <p:nvPr/>
        </p:nvSpPr>
        <p:spPr>
          <a:xfrm>
            <a:off x="457200" y="3749040"/>
            <a:ext cx="777240" cy="777240"/>
          </a:xfrm>
          <a:prstGeom prst="ellipse">
            <a:avLst/>
          </a:prstGeom>
          <a:solidFill>
            <a:srgbClr val="C9852B"/>
          </a:solidFill>
          <a:ln/>
          <a:effectLst>
            <a:outerShdw sx="100000" sy="100000" kx="0" ky="0" algn="bl" rotWithShape="0" blurRad="88900" dist="38100" dir="5400000">
              <a:srgbClr val="000000">
                <a:alpha val="13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67055" y="3958895"/>
            <a:ext cx="357530" cy="35753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417320" y="3840480"/>
            <a:ext cx="3200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1620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national economy, rebranded as a top shelf.</a:t>
            </a:r>
            <a:endParaRPr lang="en-US" sz="1200" dirty="0"/>
          </a:p>
        </p:txBody>
      </p:sp>
      <p:graphicFrame>
        <p:nvGraphicFramePr>
          <p:cNvPr id="8" name="Chart 0" descr=""/>
          <p:cNvGraphicFramePr/>
          <p:nvPr/>
        </p:nvGraphicFramePr>
        <p:xfrm>
          <a:off x="4846320" y="1600200"/>
          <a:ext cx="3840480" cy="3017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03A3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114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TRACTION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315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F4EE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Deployed. Spreading. Unstoppable.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457200" y="1600200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45720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Fires since deployment</a:t>
            </a:r>
            <a:endParaRPr lang="en-US" sz="1150" dirty="0"/>
          </a:p>
        </p:txBody>
      </p:sp>
      <p:sp>
        <p:nvSpPr>
          <p:cNvPr id="6" name="Text 4"/>
          <p:cNvSpPr/>
          <p:nvPr/>
        </p:nvSpPr>
        <p:spPr>
          <a:xfrm>
            <a:off x="2560320" y="1600200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256032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Burnable cover displaced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663440" y="1600200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4,000</a:t>
            </a:r>
            <a:endParaRPr lang="en-US" sz="4000" dirty="0"/>
          </a:p>
        </p:txBody>
      </p:sp>
      <p:sp>
        <p:nvSpPr>
          <p:cNvPr id="9" name="Text 7"/>
          <p:cNvSpPr/>
          <p:nvPr/>
        </p:nvSpPr>
        <p:spPr>
          <a:xfrm>
            <a:off x="466344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Hectares locked, yr 1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6766560" y="1600200"/>
            <a:ext cx="1965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E0A5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∞</a:t>
            </a:r>
            <a:endParaRPr lang="en-US" sz="4000" dirty="0"/>
          </a:p>
        </p:txBody>
      </p:sp>
      <p:sp>
        <p:nvSpPr>
          <p:cNvPr id="11" name="Text 9"/>
          <p:cNvSpPr/>
          <p:nvPr/>
        </p:nvSpPr>
        <p:spPr>
          <a:xfrm>
            <a:off x="6766560" y="2468880"/>
            <a:ext cx="1965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A7C4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Tequila supply ceiling</a:t>
            </a:r>
            <a:endParaRPr lang="en-US" sz="1150" dirty="0"/>
          </a:p>
        </p:txBody>
      </p:sp>
      <p:graphicFrame>
        <p:nvGraphicFramePr>
          <p:cNvPr id="12" name="Chart 0" descr=""/>
          <p:cNvGraphicFramePr/>
          <p:nvPr/>
        </p:nvGraphicFramePr>
        <p:xfrm>
          <a:off x="457200" y="3154680"/>
          <a:ext cx="8229600" cy="160020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 Serpent — Series A</dc:title>
  <dc:subject>PptxGenJS Presentation</dc:subject>
  <dc:creator>Green Serpent</dc:creator>
  <cp:lastModifiedBy>Green Serpent</cp:lastModifiedBy>
  <cp:revision>1</cp:revision>
  <dcterms:created xsi:type="dcterms:W3CDTF">2026-06-21T18:39:10Z</dcterms:created>
  <dcterms:modified xsi:type="dcterms:W3CDTF">2026-06-21T18:39:10Z</dcterms:modified>
</cp:coreProperties>
</file>